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9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E92AB8-B94D-40B9-A724-184624FF5EC1}" type="datetimeFigureOut">
              <a:rPr lang="nl-NL" smtClean="0"/>
              <a:t>10-4-2023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FBB0F-2BD2-4E85-BF0A-4B1AD9058A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9050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FBB0F-2BD2-4E85-BF0A-4B1AD9058A82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479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Check in op basis van de doelen.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FBB0F-2BD2-4E85-BF0A-4B1AD9058A82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45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Bij bronstcyclus de verschillende fasen op het bord </a:t>
            </a:r>
            <a:r>
              <a:rPr lang="nl-NL" dirty="0" err="1"/>
              <a:t>uittekeken</a:t>
            </a:r>
            <a:r>
              <a:rPr lang="nl-NL" dirty="0"/>
              <a:t>. Eierstokken en baarmoeder tekenen. Koppelen aan menstruatiecyclus mens. </a:t>
            </a:r>
          </a:p>
          <a:p>
            <a:endParaRPr lang="nl-NL" dirty="0"/>
          </a:p>
          <a:p>
            <a:r>
              <a:rPr lang="nl-NL" dirty="0"/>
              <a:t>1</a:t>
            </a:r>
            <a:r>
              <a:rPr lang="nl-NL" baseline="30000" dirty="0"/>
              <a:t>e</a:t>
            </a:r>
            <a:r>
              <a:rPr lang="nl-NL" dirty="0"/>
              <a:t> fase; pro oestrus, rijpen van de eicellen, hoeveelheid oestrogeen in bloed gaat omhoog</a:t>
            </a:r>
          </a:p>
          <a:p>
            <a:r>
              <a:rPr lang="nl-NL" dirty="0"/>
              <a:t>2</a:t>
            </a:r>
            <a:r>
              <a:rPr lang="nl-NL" baseline="30000" dirty="0"/>
              <a:t>e</a:t>
            </a:r>
            <a:r>
              <a:rPr lang="nl-NL" dirty="0"/>
              <a:t> fase: oestrus, oestrogeen in bloed zo hoog dat dier bronstig wordt en eissprong plaatvind</a:t>
            </a:r>
          </a:p>
          <a:p>
            <a:r>
              <a:rPr lang="nl-NL" dirty="0"/>
              <a:t>3</a:t>
            </a:r>
            <a:r>
              <a:rPr lang="nl-NL" baseline="30000" dirty="0"/>
              <a:t>e</a:t>
            </a:r>
            <a:r>
              <a:rPr lang="nl-NL" dirty="0"/>
              <a:t> fase: </a:t>
            </a:r>
            <a:r>
              <a:rPr lang="nl-NL" dirty="0" err="1"/>
              <a:t>metoestrus</a:t>
            </a:r>
            <a:r>
              <a:rPr lang="nl-NL" dirty="0"/>
              <a:t>, hoeveelheid progesteron wordt bepaald door gele lichaam, houd de dracht in stand</a:t>
            </a:r>
          </a:p>
          <a:p>
            <a:r>
              <a:rPr lang="nl-NL" dirty="0"/>
              <a:t>4</a:t>
            </a:r>
            <a:r>
              <a:rPr lang="nl-NL" baseline="30000" dirty="0"/>
              <a:t>e</a:t>
            </a:r>
            <a:r>
              <a:rPr lang="nl-NL" dirty="0"/>
              <a:t> fase: </a:t>
            </a:r>
            <a:r>
              <a:rPr lang="nl-NL" dirty="0" err="1"/>
              <a:t>anoestrus</a:t>
            </a:r>
            <a:r>
              <a:rPr lang="nl-NL" dirty="0"/>
              <a:t>: niet alle dieren hebben die fase, is de seksuele rustfase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FBB0F-2BD2-4E85-BF0A-4B1AD9058A82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4321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C5DEF6-F1D5-4C69-92C7-E53A45BBFA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Gedrag &amp; Welzijn/Gezondheid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7A959C0-92E7-470B-B64C-40AF223C3E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Blok 1.04		</a:t>
            </a:r>
            <a:r>
              <a:rPr lang="nl-NL" dirty="0" err="1"/>
              <a:t>Dv</a:t>
            </a:r>
            <a:r>
              <a:rPr lang="nl-NL" dirty="0"/>
              <a:t> 2.1 </a:t>
            </a:r>
          </a:p>
        </p:txBody>
      </p:sp>
    </p:spTree>
    <p:extLst>
      <p:ext uri="{BB962C8B-B14F-4D97-AF65-F5344CB8AC3E}">
        <p14:creationId xmlns:p14="http://schemas.microsoft.com/office/powerpoint/2010/main" val="2706405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BE83EB-C325-449C-851F-B92B80773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Zoek de volgende begrippen op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D553A7-1675-4F94-888B-A6CBFBB0E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Nestvlieders</a:t>
            </a:r>
          </a:p>
          <a:p>
            <a:r>
              <a:rPr lang="nl-NL" dirty="0"/>
              <a:t>Nestblijvers</a:t>
            </a:r>
          </a:p>
          <a:p>
            <a:r>
              <a:rPr lang="nl-NL" dirty="0" err="1"/>
              <a:t>Unipaar</a:t>
            </a:r>
            <a:endParaRPr lang="nl-NL" dirty="0"/>
          </a:p>
          <a:p>
            <a:r>
              <a:rPr lang="nl-NL" dirty="0" err="1"/>
              <a:t>multipaar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2614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25F808-C51C-41A7-858C-8AAFCFEB0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Geboorte opdracht  ( zelfstandig 20 min)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CCB6A5-9B44-47D7-8356-D70A71E35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Vier fasen van de geboorte</a:t>
            </a:r>
          </a:p>
          <a:p>
            <a:pPr lvl="1"/>
            <a:r>
              <a:rPr lang="nl-NL" dirty="0"/>
              <a:t>Voorbereidingsfase</a:t>
            </a:r>
          </a:p>
          <a:p>
            <a:pPr lvl="1"/>
            <a:r>
              <a:rPr lang="nl-NL" dirty="0"/>
              <a:t>Ontsluitingsfase</a:t>
            </a:r>
          </a:p>
          <a:p>
            <a:pPr lvl="1"/>
            <a:r>
              <a:rPr lang="nl-NL" dirty="0"/>
              <a:t>Uitdrijvingsfase</a:t>
            </a:r>
          </a:p>
          <a:p>
            <a:pPr lvl="1"/>
            <a:r>
              <a:rPr lang="nl-NL" dirty="0"/>
              <a:t>Nageboorte fase</a:t>
            </a:r>
          </a:p>
          <a:p>
            <a:pPr marL="0" indent="0">
              <a:buNone/>
            </a:pPr>
            <a:r>
              <a:rPr lang="nl-NL" dirty="0"/>
              <a:t>Kies een diersoort:  alpaca, schaap of geit.</a:t>
            </a:r>
          </a:p>
          <a:p>
            <a:pPr marL="0" indent="0">
              <a:buNone/>
            </a:pPr>
            <a:r>
              <a:rPr lang="nl-NL" dirty="0"/>
              <a:t>Geeft bij jou diersoort aan wat er in elk van bovenstaande fase gebeurd.  Zet het in een </a:t>
            </a:r>
            <a:r>
              <a:rPr lang="nl-NL" dirty="0" err="1"/>
              <a:t>powerpoint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8267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46A56A-48BE-4F05-999A-E00527854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Taak als dierverzorger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9A0CE5-302B-4F11-978C-D1102E0D5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onze taak tijdens het begeleiden van de geboorte en erna?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6778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5C83D4-FDAB-4B80-8A5A-8DDC70DF9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Zelfstandig werken tot aan de </a:t>
            </a:r>
            <a:r>
              <a:rPr lang="nl-NL" dirty="0" err="1"/>
              <a:t>PAuze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F23FAC-3642-4E58-A44B-DB39010F1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Werken uit de online module van </a:t>
            </a:r>
            <a:r>
              <a:rPr lang="nl-NL" dirty="0" err="1"/>
              <a:t>animalis</a:t>
            </a:r>
            <a:r>
              <a:rPr lang="nl-NL" dirty="0"/>
              <a:t>:</a:t>
            </a:r>
          </a:p>
          <a:p>
            <a:pPr lvl="1"/>
            <a:r>
              <a:rPr lang="nl-NL" dirty="0" err="1"/>
              <a:t>Voortplanging</a:t>
            </a:r>
            <a:r>
              <a:rPr lang="nl-NL" dirty="0"/>
              <a:t> de basis</a:t>
            </a:r>
          </a:p>
          <a:p>
            <a:pPr lvl="2"/>
            <a:r>
              <a:rPr lang="nl-NL" dirty="0"/>
              <a:t>Les Parings- en geboorteproces van schapen, geiten  en varkens.</a:t>
            </a:r>
          </a:p>
          <a:p>
            <a:pPr lvl="2"/>
            <a:endParaRPr lang="nl-NL" dirty="0"/>
          </a:p>
          <a:p>
            <a:pPr lvl="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9254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1AF2E7-6E2C-4F51-868B-B75D8CA6C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alpaca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E82765-53D8-4E4C-A32B-0AD771669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155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98DBB0-2CCC-43E2-AA95-05A6FE5BB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9AEA95-AD61-4607-9313-A3360B673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Gedragskenmerken Alpaca</a:t>
            </a:r>
          </a:p>
          <a:p>
            <a:r>
              <a:rPr lang="nl-NL" dirty="0"/>
              <a:t>Bronst</a:t>
            </a:r>
          </a:p>
          <a:p>
            <a:r>
              <a:rPr lang="nl-NL" dirty="0"/>
              <a:t>Signaleren naderende geboorte</a:t>
            </a:r>
          </a:p>
          <a:p>
            <a:r>
              <a:rPr lang="nl-NL" dirty="0"/>
              <a:t>Geboorte zelf</a:t>
            </a:r>
          </a:p>
          <a:p>
            <a:r>
              <a:rPr lang="nl-NL" dirty="0"/>
              <a:t>Denk aan je gezondheidskalender.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2531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EC7F57-30B4-4FB6-9B4B-59D5EF437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Vorige lessen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4AA559-685F-45F5-BC31-462B66E79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Verschil tussen schaap en geit</a:t>
            </a:r>
          </a:p>
          <a:p>
            <a:r>
              <a:rPr lang="nl-NL" dirty="0"/>
              <a:t>Verschillende geitenrassen</a:t>
            </a:r>
          </a:p>
          <a:p>
            <a:r>
              <a:rPr lang="nl-NL" dirty="0"/>
              <a:t>Verschillende schapenrassen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051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E8FAFA-F38D-4A26-A208-B796F5D8A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Doelen van deze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394206-E79D-4661-82DD-297BFA069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Je kunt uitleggen wat bronst en de </a:t>
            </a:r>
            <a:r>
              <a:rPr lang="nl-NL" dirty="0" err="1"/>
              <a:t>bronstcylcus</a:t>
            </a:r>
            <a:r>
              <a:rPr lang="nl-NL" dirty="0"/>
              <a:t> is.</a:t>
            </a:r>
          </a:p>
          <a:p>
            <a:r>
              <a:rPr lang="nl-NL" dirty="0"/>
              <a:t>Je kunt aangeven wat de draagtijd is van schapen, geiten en alpaca’s.</a:t>
            </a:r>
          </a:p>
          <a:p>
            <a:r>
              <a:rPr lang="nl-NL" dirty="0"/>
              <a:t>Je kent de signalen van een naderende geboorte.</a:t>
            </a:r>
          </a:p>
          <a:p>
            <a:r>
              <a:rPr lang="nl-NL" dirty="0"/>
              <a:t>Je kunt de verschillende fasen van de geboorte benoemen.</a:t>
            </a:r>
          </a:p>
          <a:p>
            <a:r>
              <a:rPr lang="nl-NL" dirty="0"/>
              <a:t>Je kunt aangeven welke nazorg een moederdier en jong nodig hebben. </a:t>
            </a:r>
          </a:p>
        </p:txBody>
      </p:sp>
    </p:spTree>
    <p:extLst>
      <p:ext uri="{BB962C8B-B14F-4D97-AF65-F5344CB8AC3E}">
        <p14:creationId xmlns:p14="http://schemas.microsoft.com/office/powerpoint/2010/main" val="46697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05570D-BF06-4519-8DF9-20622029B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bespreken vorige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CA3624-8CCE-417C-95A4-A4596B005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Pak de opdracht schaap/geit erbij. </a:t>
            </a:r>
          </a:p>
          <a:p>
            <a:endParaRPr lang="nl-NL" dirty="0"/>
          </a:p>
          <a:p>
            <a:r>
              <a:rPr lang="nl-NL" dirty="0"/>
              <a:t>Niet af? Dan vul je het aan waar nodig. </a:t>
            </a:r>
          </a:p>
        </p:txBody>
      </p:sp>
    </p:spTree>
    <p:extLst>
      <p:ext uri="{BB962C8B-B14F-4D97-AF65-F5344CB8AC3E}">
        <p14:creationId xmlns:p14="http://schemas.microsoft.com/office/powerpoint/2010/main" val="198562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264B48-5579-4C13-8A96-679C356FA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 (zelfstandig 10 minuten)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A34003-BC54-4734-AE1B-CE6CB4F7C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Zoek zelfstandig de betekenis op van onderstaande woorden:</a:t>
            </a:r>
          </a:p>
          <a:p>
            <a:pPr lvl="1"/>
            <a:r>
              <a:rPr lang="nl-NL" dirty="0"/>
              <a:t>Bronst</a:t>
            </a:r>
          </a:p>
          <a:p>
            <a:pPr lvl="1"/>
            <a:r>
              <a:rPr lang="nl-NL" dirty="0"/>
              <a:t>Bronstcyclus</a:t>
            </a:r>
          </a:p>
          <a:p>
            <a:pPr lvl="1"/>
            <a:r>
              <a:rPr lang="nl-NL" dirty="0"/>
              <a:t>Geslachtsrijp</a:t>
            </a:r>
          </a:p>
          <a:p>
            <a:pPr lvl="1"/>
            <a:r>
              <a:rPr lang="nl-NL" dirty="0" err="1"/>
              <a:t>Fokrijp</a:t>
            </a:r>
            <a:endParaRPr lang="nl-NL" dirty="0"/>
          </a:p>
          <a:p>
            <a:pPr lvl="1"/>
            <a:r>
              <a:rPr lang="nl-NL" dirty="0"/>
              <a:t>Dracht</a:t>
            </a:r>
          </a:p>
          <a:p>
            <a:pPr lvl="1"/>
            <a:r>
              <a:rPr lang="nl-NL" dirty="0"/>
              <a:t>Draagtijd van de alpaca</a:t>
            </a:r>
          </a:p>
          <a:p>
            <a:pPr lvl="1"/>
            <a:r>
              <a:rPr lang="nl-NL" dirty="0"/>
              <a:t>Draagtijd van de geit</a:t>
            </a:r>
          </a:p>
          <a:p>
            <a:pPr lvl="1"/>
            <a:r>
              <a:rPr lang="nl-NL" dirty="0"/>
              <a:t>Draagtijd van het schaap</a:t>
            </a:r>
          </a:p>
        </p:txBody>
      </p:sp>
    </p:spTree>
    <p:extLst>
      <p:ext uri="{BB962C8B-B14F-4D97-AF65-F5344CB8AC3E}">
        <p14:creationId xmlns:p14="http://schemas.microsoft.com/office/powerpoint/2010/main" val="713784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FEA0FE-7A04-4A9A-9B26-E36D94B23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Fokrijp</a:t>
            </a:r>
            <a:r>
              <a:rPr lang="nl-NL" dirty="0"/>
              <a:t> en geslachtsrijp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5A0FEA-01F3-451B-A415-2D8A0D906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Elk dier heeft zijn eigen leeftijd wanneer het geslachtsrijp wordt.</a:t>
            </a:r>
          </a:p>
          <a:p>
            <a:pPr lvl="1"/>
            <a:r>
              <a:rPr lang="nl-NL" dirty="0"/>
              <a:t>Is per ras verschillend, zelf verschil in mannen en vrouwelijke dieren. </a:t>
            </a:r>
          </a:p>
          <a:p>
            <a:r>
              <a:rPr lang="nl-NL" dirty="0"/>
              <a:t>Wat betekend dat? Goed opletten anders dekken de jonge mannelijke bokken de moeders. </a:t>
            </a:r>
          </a:p>
          <a:p>
            <a:r>
              <a:rPr lang="nl-NL" dirty="0"/>
              <a:t>De leeftijd dat ze </a:t>
            </a:r>
            <a:r>
              <a:rPr lang="nl-NL" dirty="0" err="1"/>
              <a:t>fokrijp</a:t>
            </a:r>
            <a:r>
              <a:rPr lang="nl-NL" dirty="0"/>
              <a:t> zijn ligt later.  Dieren zijn dan ook aan toe om drachtig te worden en te dekken. Het is dan verstandig om ze te laten dekken. </a:t>
            </a:r>
          </a:p>
        </p:txBody>
      </p:sp>
    </p:spTree>
    <p:extLst>
      <p:ext uri="{BB962C8B-B14F-4D97-AF65-F5344CB8AC3E}">
        <p14:creationId xmlns:p14="http://schemas.microsoft.com/office/powerpoint/2010/main" val="235906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365794-040A-46F7-BBAC-26D48A001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Geboorte dieren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0F17ED-1AAE-47B8-A69E-43C3B845C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Wanneer worden de meeste  jonge dieren geboren?</a:t>
            </a:r>
          </a:p>
          <a:p>
            <a:pPr lvl="1"/>
            <a:r>
              <a:rPr lang="nl-NL" dirty="0"/>
              <a:t>Voorjaar, waarom zou dat zo zijn. </a:t>
            </a:r>
          </a:p>
          <a:p>
            <a:r>
              <a:rPr lang="nl-NL" dirty="0"/>
              <a:t>Bronst, wat is dat? </a:t>
            </a:r>
          </a:p>
          <a:p>
            <a:r>
              <a:rPr lang="nl-NL" dirty="0"/>
              <a:t>Bronstcyclus bestaat uit verschillende fasen. Gebeurd op basis van hormonen.</a:t>
            </a:r>
          </a:p>
          <a:p>
            <a:r>
              <a:rPr lang="nl-NL" dirty="0" err="1"/>
              <a:t>Longday</a:t>
            </a:r>
            <a:r>
              <a:rPr lang="nl-NL" dirty="0"/>
              <a:t> </a:t>
            </a:r>
            <a:r>
              <a:rPr lang="nl-NL" dirty="0" err="1"/>
              <a:t>breeders</a:t>
            </a:r>
            <a:r>
              <a:rPr lang="nl-NL" dirty="0"/>
              <a:t> en </a:t>
            </a:r>
            <a:r>
              <a:rPr lang="nl-NL" dirty="0" err="1"/>
              <a:t>shortday</a:t>
            </a:r>
            <a:r>
              <a:rPr lang="nl-NL" dirty="0"/>
              <a:t> </a:t>
            </a:r>
            <a:r>
              <a:rPr lang="nl-NL" dirty="0" err="1"/>
              <a:t>breeders</a:t>
            </a:r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429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CF7FEA-B929-4520-B29E-D1675E82D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Drachtig of niet?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C67EBB-6314-4DB9-A57F-5136B9316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Hoe kunnen we dit weten?</a:t>
            </a:r>
          </a:p>
          <a:p>
            <a:r>
              <a:rPr lang="nl-NL" dirty="0"/>
              <a:t>Wat gebeurd er tijdens de dracht met lichaam?</a:t>
            </a:r>
          </a:p>
        </p:txBody>
      </p:sp>
    </p:spTree>
    <p:extLst>
      <p:ext uri="{BB962C8B-B14F-4D97-AF65-F5344CB8AC3E}">
        <p14:creationId xmlns:p14="http://schemas.microsoft.com/office/powerpoint/2010/main" val="122106225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793C7D7F3BC946A5F2904ADE47754D" ma:contentTypeVersion="13" ma:contentTypeDescription="Een nieuw document maken." ma:contentTypeScope="" ma:versionID="cdf8280e4522fbe0d91a1e34a1c69600">
  <xsd:schema xmlns:xsd="http://www.w3.org/2001/XMLSchema" xmlns:xs="http://www.w3.org/2001/XMLSchema" xmlns:p="http://schemas.microsoft.com/office/2006/metadata/properties" xmlns:ns3="c2e09757-d42c-4fcd-ae27-c71d4b258210" xmlns:ns4="bfe1b49f-1cd4-47d5-a3dc-4ad9ba0da7af" targetNamespace="http://schemas.microsoft.com/office/2006/metadata/properties" ma:root="true" ma:fieldsID="dacaa48a9419e168a0556b770992c45e" ns3:_="" ns4:_="">
    <xsd:import namespace="c2e09757-d42c-4fcd-ae27-c71d4b258210"/>
    <xsd:import namespace="bfe1b49f-1cd4-47d5-a3dc-4ad9ba0da7a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e09757-d42c-4fcd-ae27-c71d4b2582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1b49f-1cd4-47d5-a3dc-4ad9ba0da7a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D5B1D98-6269-4EEA-A16E-785E9281BC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e09757-d42c-4fcd-ae27-c71d4b258210"/>
    <ds:schemaRef ds:uri="bfe1b49f-1cd4-47d5-a3dc-4ad9ba0da7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2B596B-9B6E-49E6-BA87-1CD9D10EA9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0E15E5-D8BB-4F88-9438-A0DFA04FC25E}">
  <ds:schemaRefs>
    <ds:schemaRef ds:uri="http://purl.org/dc/terms/"/>
    <ds:schemaRef ds:uri="http://schemas.microsoft.com/office/2006/metadata/properties"/>
    <ds:schemaRef ds:uri="bfe1b49f-1cd4-47d5-a3dc-4ad9ba0da7af"/>
    <ds:schemaRef ds:uri="http://www.w3.org/XML/1998/namespace"/>
    <ds:schemaRef ds:uri="c2e09757-d42c-4fcd-ae27-c71d4b258210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64</TotalTime>
  <Words>488</Words>
  <Application>Microsoft Office PowerPoint</Application>
  <PresentationFormat>Breedbeeld</PresentationFormat>
  <Paragraphs>88</Paragraphs>
  <Slides>14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Calibri</vt:lpstr>
      <vt:lpstr>Gill Sans MT</vt:lpstr>
      <vt:lpstr>Galerie</vt:lpstr>
      <vt:lpstr>Gedrag &amp; Welzijn/Gezondheid</vt:lpstr>
      <vt:lpstr>vandaag</vt:lpstr>
      <vt:lpstr>Vorige lessen</vt:lpstr>
      <vt:lpstr>Doelen van deze les</vt:lpstr>
      <vt:lpstr>Opdracht bespreken vorige les</vt:lpstr>
      <vt:lpstr>Aan de slag (zelfstandig 10 minuten)</vt:lpstr>
      <vt:lpstr>Fokrijp en geslachtsrijp</vt:lpstr>
      <vt:lpstr>Geboorte dieren</vt:lpstr>
      <vt:lpstr>Drachtig of niet? </vt:lpstr>
      <vt:lpstr>Zoek de volgende begrippen op</vt:lpstr>
      <vt:lpstr>Geboorte opdracht  ( zelfstandig 20 min)</vt:lpstr>
      <vt:lpstr>Taak als dierverzorger</vt:lpstr>
      <vt:lpstr>Zelfstandig werken tot aan de PAuze</vt:lpstr>
      <vt:lpstr>De alpaca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Gedrag &amp; Welzijn/Gezondheid</dc:title>
  <dc:creator>Corine Harkink</dc:creator>
  <cp:lastModifiedBy>Corine Harkink</cp:lastModifiedBy>
  <cp:revision>11</cp:revision>
  <dcterms:created xsi:type="dcterms:W3CDTF">2023-04-10T09:38:19Z</dcterms:created>
  <dcterms:modified xsi:type="dcterms:W3CDTF">2023-04-10T10:43:02Z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0x01010079793C7D7F3BC946A5F2904ADE47754D</vt:lpwstr>
  </property>
</Properties>
</file>